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K Grotesk Light" charset="1" panose="00000400000000000000"/>
      <p:regular r:id="rId10"/>
    </p:embeddedFont>
    <p:embeddedFont>
      <p:font typeface="HK Grotesk Light Bold" charset="1" panose="00000500000000000000"/>
      <p:regular r:id="rId11"/>
    </p:embeddedFont>
    <p:embeddedFont>
      <p:font typeface="HK Grotesk Light Italics" charset="1" panose="00000400000000000000"/>
      <p:regular r:id="rId12"/>
    </p:embeddedFont>
    <p:embeddedFont>
      <p:font typeface="HK Grotesk Light Bold Italics" charset="1" panose="00000500000000000000"/>
      <p:regular r:id="rId13"/>
    </p:embeddedFont>
    <p:embeddedFont>
      <p:font typeface="HK Grotesk Bold" charset="1" panose="00000800000000000000"/>
      <p:regular r:id="rId14"/>
    </p:embeddedFont>
    <p:embeddedFont>
      <p:font typeface="HK Grotesk Bold Italics" charset="1" panose="00000800000000000000"/>
      <p:regular r:id="rId15"/>
    </p:embeddedFont>
    <p:embeddedFont>
      <p:font typeface="HK Grotesk Medium" charset="1" panose="00000600000000000000"/>
      <p:regular r:id="rId16"/>
    </p:embeddedFont>
    <p:embeddedFont>
      <p:font typeface="HK Grotesk Medium Bold" charset="1" panose="00000700000000000000"/>
      <p:regular r:id="rId17"/>
    </p:embeddedFont>
    <p:embeddedFont>
      <p:font typeface="HK Grotesk Medium Italics" charset="1" panose="00000600000000000000"/>
      <p:regular r:id="rId18"/>
    </p:embeddedFont>
    <p:embeddedFont>
      <p:font typeface="HK Grotesk Medium Bold Italics" charset="1" panose="000007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jpeg" Type="http://schemas.openxmlformats.org/officeDocument/2006/relationships/image"/><Relationship Id="rId4" Target="../media/image8.jpeg" Type="http://schemas.openxmlformats.org/officeDocument/2006/relationships/image"/><Relationship Id="rId5" Target="../media/image9.jpeg" Type="http://schemas.openxmlformats.org/officeDocument/2006/relationships/image"/><Relationship Id="rId6" Target="../media/image10.jpeg" Type="http://schemas.openxmlformats.org/officeDocument/2006/relationships/image"/><Relationship Id="rId7" Target="../media/image11.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https://www.smartvrlab.nl/3dof-vs-6dof-in-vr/" TargetMode="External" Type="http://schemas.openxmlformats.org/officeDocument/2006/relationships/hyperlink"/></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91824"/>
        </a:solidFill>
      </p:bgPr>
    </p:bg>
    <p:spTree>
      <p:nvGrpSpPr>
        <p:cNvPr id="1" name=""/>
        <p:cNvGrpSpPr/>
        <p:nvPr/>
      </p:nvGrpSpPr>
      <p:grpSpPr>
        <a:xfrm>
          <a:off x="0" y="0"/>
          <a:ext cx="0" cy="0"/>
          <a:chOff x="0" y="0"/>
          <a:chExt cx="0" cy="0"/>
        </a:xfrm>
      </p:grpSpPr>
      <p:sp>
        <p:nvSpPr>
          <p:cNvPr name="TextBox 2" id="2"/>
          <p:cNvSpPr txBox="true"/>
          <p:nvPr/>
        </p:nvSpPr>
        <p:spPr>
          <a:xfrm rot="0">
            <a:off x="11075850" y="8845797"/>
            <a:ext cx="6183450" cy="412503"/>
          </a:xfrm>
          <a:prstGeom prst="rect">
            <a:avLst/>
          </a:prstGeom>
        </p:spPr>
        <p:txBody>
          <a:bodyPr anchor="t" rtlCol="false" tIns="0" lIns="0" bIns="0" rIns="0">
            <a:spAutoFit/>
          </a:bodyPr>
          <a:lstStyle/>
          <a:p>
            <a:pPr algn="r">
              <a:lnSpc>
                <a:spcPts val="3360"/>
              </a:lnSpc>
            </a:pPr>
            <a:r>
              <a:rPr lang="en-US" sz="2800">
                <a:solidFill>
                  <a:srgbClr val="FFFFFF"/>
                </a:solidFill>
                <a:latin typeface="HK Grotesk Medium"/>
              </a:rPr>
              <a:t>Rahul Nair</a:t>
            </a:r>
          </a:p>
        </p:txBody>
      </p:sp>
      <p:grpSp>
        <p:nvGrpSpPr>
          <p:cNvPr name="Group 3" id="3"/>
          <p:cNvGrpSpPr/>
          <p:nvPr/>
        </p:nvGrpSpPr>
        <p:grpSpPr>
          <a:xfrm rot="0">
            <a:off x="202490" y="2644684"/>
            <a:ext cx="7706900" cy="5137933"/>
            <a:chOff x="0" y="0"/>
            <a:chExt cx="10275866" cy="6850578"/>
          </a:xfrm>
        </p:grpSpPr>
        <p:sp>
          <p:nvSpPr>
            <p:cNvPr name="Freeform 4" id="4"/>
            <p:cNvSpPr/>
            <p:nvPr/>
          </p:nvSpPr>
          <p:spPr>
            <a:xfrm flipH="false" flipV="false" rot="0">
              <a:off x="3425289" y="0"/>
              <a:ext cx="6850578" cy="6850578"/>
            </a:xfrm>
            <a:custGeom>
              <a:avLst/>
              <a:gdLst/>
              <a:ahLst/>
              <a:cxnLst/>
              <a:rect r="r" b="b" t="t" l="l"/>
              <a:pathLst>
                <a:path h="6850578" w="6850578">
                  <a:moveTo>
                    <a:pt x="0" y="0"/>
                  </a:moveTo>
                  <a:lnTo>
                    <a:pt x="6850577" y="0"/>
                  </a:lnTo>
                  <a:lnTo>
                    <a:pt x="6850577" y="6850578"/>
                  </a:lnTo>
                  <a:lnTo>
                    <a:pt x="0" y="6850578"/>
                  </a:lnTo>
                  <a:lnTo>
                    <a:pt x="0" y="0"/>
                  </a:lnTo>
                  <a:close/>
                </a:path>
              </a:pathLst>
            </a:custGeom>
            <a:blipFill>
              <a:blip r:embed="rId2"/>
              <a:stretch>
                <a:fillRect l="0" t="0" r="0" b="0"/>
              </a:stretch>
            </a:blipFill>
          </p:spPr>
        </p:sp>
        <p:sp>
          <p:nvSpPr>
            <p:cNvPr name="Freeform 5" id="5"/>
            <p:cNvSpPr/>
            <p:nvPr/>
          </p:nvSpPr>
          <p:spPr>
            <a:xfrm flipH="false" flipV="false" rot="0">
              <a:off x="0" y="0"/>
              <a:ext cx="6850578" cy="6850578"/>
            </a:xfrm>
            <a:custGeom>
              <a:avLst/>
              <a:gdLst/>
              <a:ahLst/>
              <a:cxnLst/>
              <a:rect r="r" b="b" t="t" l="l"/>
              <a:pathLst>
                <a:path h="6850578" w="6850578">
                  <a:moveTo>
                    <a:pt x="0" y="0"/>
                  </a:moveTo>
                  <a:lnTo>
                    <a:pt x="6850578" y="0"/>
                  </a:lnTo>
                  <a:lnTo>
                    <a:pt x="6850578" y="6850578"/>
                  </a:lnTo>
                  <a:lnTo>
                    <a:pt x="0" y="68505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TextBox 6" id="6"/>
          <p:cNvSpPr txBox="true"/>
          <p:nvPr/>
        </p:nvSpPr>
        <p:spPr>
          <a:xfrm rot="0">
            <a:off x="7909390" y="2628818"/>
            <a:ext cx="10200513" cy="4997633"/>
          </a:xfrm>
          <a:prstGeom prst="rect">
            <a:avLst/>
          </a:prstGeom>
        </p:spPr>
        <p:txBody>
          <a:bodyPr anchor="t" rtlCol="false" tIns="0" lIns="0" bIns="0" rIns="0">
            <a:spAutoFit/>
          </a:bodyPr>
          <a:lstStyle/>
          <a:p>
            <a:pPr>
              <a:lnSpc>
                <a:spcPts val="13199"/>
              </a:lnSpc>
            </a:pPr>
            <a:r>
              <a:rPr lang="en-US" sz="10999">
                <a:solidFill>
                  <a:srgbClr val="FFFFFF"/>
                </a:solidFill>
                <a:latin typeface="HK Grotesk Bold"/>
              </a:rPr>
              <a:t>Monocular Depth Estimation</a:t>
            </a:r>
          </a:p>
        </p:txBody>
      </p:sp>
      <p:sp>
        <p:nvSpPr>
          <p:cNvPr name="TextBox 7" id="7"/>
          <p:cNvSpPr txBox="true"/>
          <p:nvPr/>
        </p:nvSpPr>
        <p:spPr>
          <a:xfrm rot="0">
            <a:off x="15985595" y="1019175"/>
            <a:ext cx="1273705" cy="390297"/>
          </a:xfrm>
          <a:prstGeom prst="rect">
            <a:avLst/>
          </a:prstGeom>
        </p:spPr>
        <p:txBody>
          <a:bodyPr anchor="t" rtlCol="false" tIns="0" lIns="0" bIns="0" rIns="0">
            <a:spAutoFit/>
          </a:bodyPr>
          <a:lstStyle/>
          <a:p>
            <a:pPr algn="r">
              <a:lnSpc>
                <a:spcPts val="3000"/>
              </a:lnSpc>
            </a:pPr>
            <a:r>
              <a:rPr lang="en-US" sz="2500">
                <a:solidFill>
                  <a:srgbClr val="FFFFFF"/>
                </a:solidFill>
                <a:latin typeface="HK Grotesk Medium"/>
              </a:rPr>
              <a:t>00</a:t>
            </a:r>
          </a:p>
        </p:txBody>
      </p:sp>
      <p:sp>
        <p:nvSpPr>
          <p:cNvPr name="TextBox 8" id="8"/>
          <p:cNvSpPr txBox="true"/>
          <p:nvPr/>
        </p:nvSpPr>
        <p:spPr>
          <a:xfrm rot="0">
            <a:off x="11075850" y="7420199"/>
            <a:ext cx="3526617" cy="412503"/>
          </a:xfrm>
          <a:prstGeom prst="rect">
            <a:avLst/>
          </a:prstGeom>
        </p:spPr>
        <p:txBody>
          <a:bodyPr anchor="t" rtlCol="false" tIns="0" lIns="0" bIns="0" rIns="0">
            <a:spAutoFit/>
          </a:bodyPr>
          <a:lstStyle/>
          <a:p>
            <a:pPr algn="r">
              <a:lnSpc>
                <a:spcPts val="3360"/>
              </a:lnSpc>
            </a:pPr>
            <a:r>
              <a:rPr lang="en-US" sz="2800">
                <a:solidFill>
                  <a:srgbClr val="FFFFFF"/>
                </a:solidFill>
                <a:latin typeface="HK Grotesk Medium"/>
              </a:rPr>
              <a:t>Indoor dataset</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191824"/>
        </a:solidFill>
      </p:bgPr>
    </p:bg>
    <p:spTree>
      <p:nvGrpSpPr>
        <p:cNvPr id="1" name=""/>
        <p:cNvGrpSpPr/>
        <p:nvPr/>
      </p:nvGrpSpPr>
      <p:grpSpPr>
        <a:xfrm>
          <a:off x="0" y="0"/>
          <a:ext cx="0" cy="0"/>
          <a:chOff x="0" y="0"/>
          <a:chExt cx="0" cy="0"/>
        </a:xfrm>
      </p:grpSpPr>
      <p:sp>
        <p:nvSpPr>
          <p:cNvPr name="TextBox 2" id="2"/>
          <p:cNvSpPr txBox="true"/>
          <p:nvPr/>
        </p:nvSpPr>
        <p:spPr>
          <a:xfrm rot="0">
            <a:off x="1028700" y="510945"/>
            <a:ext cx="15466119" cy="1525909"/>
          </a:xfrm>
          <a:prstGeom prst="rect">
            <a:avLst/>
          </a:prstGeom>
        </p:spPr>
        <p:txBody>
          <a:bodyPr anchor="t" rtlCol="false" tIns="0" lIns="0" bIns="0" rIns="0">
            <a:spAutoFit/>
          </a:bodyPr>
          <a:lstStyle/>
          <a:p>
            <a:pPr>
              <a:lnSpc>
                <a:spcPts val="5940"/>
              </a:lnSpc>
            </a:pPr>
            <a:r>
              <a:rPr lang="en-US" sz="5400">
                <a:solidFill>
                  <a:srgbClr val="FFFFFF"/>
                </a:solidFill>
                <a:latin typeface="HK Grotesk Bold"/>
              </a:rPr>
              <a:t>Challenges in Depth estimation for the indoor environment?</a:t>
            </a:r>
          </a:p>
        </p:txBody>
      </p:sp>
      <p:sp>
        <p:nvSpPr>
          <p:cNvPr name="TextBox 3" id="3"/>
          <p:cNvSpPr txBox="true"/>
          <p:nvPr/>
        </p:nvSpPr>
        <p:spPr>
          <a:xfrm rot="0">
            <a:off x="16622447" y="757124"/>
            <a:ext cx="1273705" cy="390297"/>
          </a:xfrm>
          <a:prstGeom prst="rect">
            <a:avLst/>
          </a:prstGeom>
        </p:spPr>
        <p:txBody>
          <a:bodyPr anchor="t" rtlCol="false" tIns="0" lIns="0" bIns="0" rIns="0">
            <a:spAutoFit/>
          </a:bodyPr>
          <a:lstStyle/>
          <a:p>
            <a:pPr>
              <a:lnSpc>
                <a:spcPts val="3000"/>
              </a:lnSpc>
            </a:pPr>
            <a:r>
              <a:rPr lang="en-US" sz="2500">
                <a:solidFill>
                  <a:srgbClr val="FFFFFF"/>
                </a:solidFill>
                <a:latin typeface="HK Grotesk Medium"/>
              </a:rPr>
              <a:t>01</a:t>
            </a:r>
          </a:p>
        </p:txBody>
      </p:sp>
      <p:sp>
        <p:nvSpPr>
          <p:cNvPr name="TextBox 4" id="4"/>
          <p:cNvSpPr txBox="true"/>
          <p:nvPr/>
        </p:nvSpPr>
        <p:spPr>
          <a:xfrm rot="0">
            <a:off x="1028700" y="3201987"/>
            <a:ext cx="16230600" cy="3711576"/>
          </a:xfrm>
          <a:prstGeom prst="rect">
            <a:avLst/>
          </a:prstGeom>
        </p:spPr>
        <p:txBody>
          <a:bodyPr anchor="t" rtlCol="false" tIns="0" lIns="0" bIns="0" rIns="0">
            <a:spAutoFit/>
          </a:bodyPr>
          <a:lstStyle/>
          <a:p>
            <a:pPr marL="755646" indent="-377823" lvl="1">
              <a:lnSpc>
                <a:spcPts val="5949"/>
              </a:lnSpc>
              <a:buFont typeface="Arial"/>
              <a:buChar char="•"/>
            </a:pPr>
            <a:r>
              <a:rPr lang="en-US" sz="3499">
                <a:solidFill>
                  <a:srgbClr val="FFFFFF"/>
                </a:solidFill>
                <a:latin typeface="HK Grotesk Medium"/>
              </a:rPr>
              <a:t>Weaker structure priors - cluttered objects arranged arbitrarily in the near field</a:t>
            </a:r>
          </a:p>
          <a:p>
            <a:pPr marL="755646" indent="-377823" lvl="1">
              <a:lnSpc>
                <a:spcPts val="5949"/>
              </a:lnSpc>
              <a:buFont typeface="Arial"/>
              <a:buChar char="•"/>
            </a:pPr>
            <a:r>
              <a:rPr lang="en-US" sz="3499">
                <a:solidFill>
                  <a:srgbClr val="FFFFFF"/>
                </a:solidFill>
                <a:latin typeface="HK Grotesk Medium"/>
              </a:rPr>
              <a:t>Uneven depth distribution </a:t>
            </a:r>
          </a:p>
          <a:p>
            <a:pPr marL="755646" indent="-377823" lvl="1">
              <a:lnSpc>
                <a:spcPts val="5949"/>
              </a:lnSpc>
              <a:buFont typeface="Arial"/>
              <a:buChar char="•"/>
            </a:pPr>
            <a:r>
              <a:rPr lang="en-US" sz="3499">
                <a:solidFill>
                  <a:srgbClr val="FFFFFF"/>
                </a:solidFill>
                <a:latin typeface="HK Grotesk Medium"/>
              </a:rPr>
              <a:t>Camera pose - 6DoF</a:t>
            </a:r>
          </a:p>
          <a:p>
            <a:pPr marL="755646" indent="-377823" lvl="1">
              <a:lnSpc>
                <a:spcPts val="5949"/>
              </a:lnSpc>
              <a:buFont typeface="Arial"/>
              <a:buChar char="•"/>
            </a:pPr>
            <a:r>
              <a:rPr lang="en-US" sz="3499">
                <a:solidFill>
                  <a:srgbClr val="FFFFFF"/>
                </a:solidFill>
                <a:latin typeface="HK Grotesk Medium"/>
              </a:rPr>
              <a:t>Untextured surfaces</a:t>
            </a:r>
          </a:p>
          <a:p>
            <a:pPr marL="755646" indent="-377823" lvl="1">
              <a:lnSpc>
                <a:spcPts val="5949"/>
              </a:lnSpc>
              <a:buFont typeface="Arial"/>
              <a:buChar char="•"/>
            </a:pPr>
            <a:r>
              <a:rPr lang="en-US" sz="3499">
                <a:solidFill>
                  <a:srgbClr val="FFFFFF"/>
                </a:solidFill>
                <a:latin typeface="HK Grotesk Medium"/>
              </a:rPr>
              <a:t>Reflective surfaces</a:t>
            </a:r>
          </a:p>
        </p:txBody>
      </p:sp>
      <p:sp>
        <p:nvSpPr>
          <p:cNvPr name="TextBox 5" id="5"/>
          <p:cNvSpPr txBox="true"/>
          <p:nvPr/>
        </p:nvSpPr>
        <p:spPr>
          <a:xfrm rot="0">
            <a:off x="1028700" y="3208967"/>
            <a:ext cx="316123" cy="307344"/>
          </a:xfrm>
          <a:prstGeom prst="rect">
            <a:avLst/>
          </a:prstGeom>
        </p:spPr>
        <p:txBody>
          <a:bodyPr anchor="t" rtlCol="false" tIns="0" lIns="0" bIns="0" rIns="0">
            <a:spAutoFit/>
          </a:bodyPr>
          <a:lstStyle/>
          <a:p>
            <a:pPr algn="ctr">
              <a:lnSpc>
                <a:spcPts val="2501"/>
              </a:lnSpc>
              <a:spcBef>
                <a:spcPct val="0"/>
              </a:spcBef>
            </a:pPr>
            <a:r>
              <a:rPr lang="en-US" sz="2084">
                <a:solidFill>
                  <a:srgbClr val="FFFFFF"/>
                </a:solidFill>
                <a:latin typeface="HK Grotesk Medium"/>
              </a:rPr>
              <a:t>[4]</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65553" y="2601809"/>
            <a:ext cx="6344861" cy="5730135"/>
          </a:xfrm>
          <a:custGeom>
            <a:avLst/>
            <a:gdLst/>
            <a:ahLst/>
            <a:cxnLst/>
            <a:rect r="r" b="b" t="t" l="l"/>
            <a:pathLst>
              <a:path h="5730135" w="6344861">
                <a:moveTo>
                  <a:pt x="0" y="0"/>
                </a:moveTo>
                <a:lnTo>
                  <a:pt x="6344860" y="0"/>
                </a:lnTo>
                <a:lnTo>
                  <a:pt x="6344860" y="5730135"/>
                </a:lnTo>
                <a:lnTo>
                  <a:pt x="0" y="5730135"/>
                </a:lnTo>
                <a:lnTo>
                  <a:pt x="0" y="0"/>
                </a:lnTo>
                <a:close/>
              </a:path>
            </a:pathLst>
          </a:custGeom>
          <a:blipFill>
            <a:blip r:embed="rId2"/>
            <a:stretch>
              <a:fillRect l="0" t="-10560" r="0" b="-8593"/>
            </a:stretch>
          </a:blipFill>
        </p:spPr>
      </p:sp>
      <p:sp>
        <p:nvSpPr>
          <p:cNvPr name="Freeform 3" id="3"/>
          <p:cNvSpPr/>
          <p:nvPr/>
        </p:nvSpPr>
        <p:spPr>
          <a:xfrm flipH="false" flipV="false" rot="0">
            <a:off x="10436018" y="2601809"/>
            <a:ext cx="6103093" cy="5280152"/>
          </a:xfrm>
          <a:custGeom>
            <a:avLst/>
            <a:gdLst/>
            <a:ahLst/>
            <a:cxnLst/>
            <a:rect r="r" b="b" t="t" l="l"/>
            <a:pathLst>
              <a:path h="5280152" w="6103093">
                <a:moveTo>
                  <a:pt x="0" y="0"/>
                </a:moveTo>
                <a:lnTo>
                  <a:pt x="6103093" y="0"/>
                </a:lnTo>
                <a:lnTo>
                  <a:pt x="6103093" y="5280152"/>
                </a:lnTo>
                <a:lnTo>
                  <a:pt x="0" y="5280152"/>
                </a:lnTo>
                <a:lnTo>
                  <a:pt x="0" y="0"/>
                </a:lnTo>
                <a:close/>
              </a:path>
            </a:pathLst>
          </a:custGeom>
          <a:blipFill>
            <a:blip r:embed="rId3"/>
            <a:stretch>
              <a:fillRect l="-48773" t="-10469" r="-45290" b="-15704"/>
            </a:stretch>
          </a:blipFill>
        </p:spPr>
      </p:sp>
      <p:sp>
        <p:nvSpPr>
          <p:cNvPr name="TextBox 4" id="4"/>
          <p:cNvSpPr txBox="true"/>
          <p:nvPr/>
        </p:nvSpPr>
        <p:spPr>
          <a:xfrm rot="0">
            <a:off x="1665553" y="547977"/>
            <a:ext cx="16255630" cy="773430"/>
          </a:xfrm>
          <a:prstGeom prst="rect">
            <a:avLst/>
          </a:prstGeom>
        </p:spPr>
        <p:txBody>
          <a:bodyPr anchor="t" rtlCol="false" tIns="0" lIns="0" bIns="0" rIns="0">
            <a:spAutoFit/>
          </a:bodyPr>
          <a:lstStyle/>
          <a:p>
            <a:pPr>
              <a:lnSpc>
                <a:spcPts val="5940"/>
              </a:lnSpc>
            </a:pPr>
            <a:r>
              <a:rPr lang="en-US" sz="5400">
                <a:solidFill>
                  <a:srgbClr val="191824"/>
                </a:solidFill>
                <a:latin typeface="HK Grotesk Bold"/>
              </a:rPr>
              <a:t>CHALLENGES CONTINUED</a:t>
            </a:r>
          </a:p>
        </p:txBody>
      </p:sp>
      <p:sp>
        <p:nvSpPr>
          <p:cNvPr name="TextBox 5" id="5"/>
          <p:cNvSpPr txBox="true"/>
          <p:nvPr/>
        </p:nvSpPr>
        <p:spPr>
          <a:xfrm rot="0">
            <a:off x="181245" y="725142"/>
            <a:ext cx="1273705" cy="371475"/>
          </a:xfrm>
          <a:prstGeom prst="rect">
            <a:avLst/>
          </a:prstGeom>
        </p:spPr>
        <p:txBody>
          <a:bodyPr anchor="t" rtlCol="false" tIns="0" lIns="0" bIns="0" rIns="0">
            <a:spAutoFit/>
          </a:bodyPr>
          <a:lstStyle/>
          <a:p>
            <a:pPr algn="ctr">
              <a:lnSpc>
                <a:spcPts val="2999"/>
              </a:lnSpc>
            </a:pPr>
            <a:r>
              <a:rPr lang="en-US" sz="2499">
                <a:solidFill>
                  <a:srgbClr val="191824"/>
                </a:solidFill>
                <a:latin typeface="HK Grotesk Medium"/>
              </a:rPr>
              <a:t>02</a:t>
            </a:r>
          </a:p>
        </p:txBody>
      </p:sp>
      <p:sp>
        <p:nvSpPr>
          <p:cNvPr name="TextBox 6" id="6"/>
          <p:cNvSpPr txBox="true"/>
          <p:nvPr/>
        </p:nvSpPr>
        <p:spPr>
          <a:xfrm rot="0">
            <a:off x="10278409" y="2825751"/>
            <a:ext cx="559058" cy="314325"/>
          </a:xfrm>
          <a:prstGeom prst="rect">
            <a:avLst/>
          </a:prstGeom>
        </p:spPr>
        <p:txBody>
          <a:bodyPr anchor="t" rtlCol="false" tIns="0" lIns="0" bIns="0" rIns="0">
            <a:spAutoFit/>
          </a:bodyPr>
          <a:lstStyle/>
          <a:p>
            <a:pPr algn="ctr">
              <a:lnSpc>
                <a:spcPts val="2495"/>
              </a:lnSpc>
              <a:spcBef>
                <a:spcPct val="0"/>
              </a:spcBef>
            </a:pPr>
            <a:r>
              <a:rPr lang="en-US" sz="2079">
                <a:solidFill>
                  <a:srgbClr val="191824"/>
                </a:solidFill>
                <a:latin typeface="HK Grotesk Medium"/>
              </a:rPr>
              <a:t>[5]</a:t>
            </a:r>
          </a:p>
        </p:txBody>
      </p:sp>
      <p:sp>
        <p:nvSpPr>
          <p:cNvPr name="TextBox 7" id="7"/>
          <p:cNvSpPr txBox="true"/>
          <p:nvPr/>
        </p:nvSpPr>
        <p:spPr>
          <a:xfrm rot="0">
            <a:off x="1507944" y="2825751"/>
            <a:ext cx="498098" cy="314325"/>
          </a:xfrm>
          <a:prstGeom prst="rect">
            <a:avLst/>
          </a:prstGeom>
        </p:spPr>
        <p:txBody>
          <a:bodyPr anchor="t" rtlCol="false" tIns="0" lIns="0" bIns="0" rIns="0">
            <a:spAutoFit/>
          </a:bodyPr>
          <a:lstStyle/>
          <a:p>
            <a:pPr algn="ctr">
              <a:lnSpc>
                <a:spcPts val="2495"/>
              </a:lnSpc>
              <a:spcBef>
                <a:spcPct val="0"/>
              </a:spcBef>
            </a:pPr>
            <a:r>
              <a:rPr lang="en-US" sz="2079">
                <a:solidFill>
                  <a:srgbClr val="191824"/>
                </a:solidFill>
                <a:latin typeface="HK Grotesk Medium"/>
              </a:rPr>
              <a:t>[1]</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91824"/>
        </a:solidFill>
      </p:bgPr>
    </p:bg>
    <p:spTree>
      <p:nvGrpSpPr>
        <p:cNvPr id="1" name=""/>
        <p:cNvGrpSpPr/>
        <p:nvPr/>
      </p:nvGrpSpPr>
      <p:grpSpPr>
        <a:xfrm>
          <a:off x="0" y="0"/>
          <a:ext cx="0" cy="0"/>
          <a:chOff x="0" y="0"/>
          <a:chExt cx="0" cy="0"/>
        </a:xfrm>
      </p:grpSpPr>
      <p:sp>
        <p:nvSpPr>
          <p:cNvPr name="Freeform 2" id="2"/>
          <p:cNvSpPr/>
          <p:nvPr/>
        </p:nvSpPr>
        <p:spPr>
          <a:xfrm flipH="false" flipV="false" rot="0">
            <a:off x="1801473" y="1525330"/>
            <a:ext cx="6183056" cy="2435749"/>
          </a:xfrm>
          <a:custGeom>
            <a:avLst/>
            <a:gdLst/>
            <a:ahLst/>
            <a:cxnLst/>
            <a:rect r="r" b="b" t="t" l="l"/>
            <a:pathLst>
              <a:path h="2435749" w="6183056">
                <a:moveTo>
                  <a:pt x="0" y="0"/>
                </a:moveTo>
                <a:lnTo>
                  <a:pt x="6183057" y="0"/>
                </a:lnTo>
                <a:lnTo>
                  <a:pt x="6183057" y="2435749"/>
                </a:lnTo>
                <a:lnTo>
                  <a:pt x="0" y="2435749"/>
                </a:lnTo>
                <a:lnTo>
                  <a:pt x="0" y="0"/>
                </a:lnTo>
                <a:close/>
              </a:path>
            </a:pathLst>
          </a:custGeom>
          <a:blipFill>
            <a:blip r:embed="rId2"/>
            <a:stretch>
              <a:fillRect l="0" t="0" r="0" b="0"/>
            </a:stretch>
          </a:blipFill>
        </p:spPr>
      </p:sp>
      <p:sp>
        <p:nvSpPr>
          <p:cNvPr name="Freeform 3" id="3"/>
          <p:cNvSpPr/>
          <p:nvPr/>
        </p:nvSpPr>
        <p:spPr>
          <a:xfrm flipH="false" flipV="false" rot="0">
            <a:off x="1801473" y="4364441"/>
            <a:ext cx="6193465" cy="2435749"/>
          </a:xfrm>
          <a:custGeom>
            <a:avLst/>
            <a:gdLst/>
            <a:ahLst/>
            <a:cxnLst/>
            <a:rect r="r" b="b" t="t" l="l"/>
            <a:pathLst>
              <a:path h="2435749" w="6193465">
                <a:moveTo>
                  <a:pt x="0" y="0"/>
                </a:moveTo>
                <a:lnTo>
                  <a:pt x="6193466" y="0"/>
                </a:lnTo>
                <a:lnTo>
                  <a:pt x="6193466" y="2435749"/>
                </a:lnTo>
                <a:lnTo>
                  <a:pt x="0" y="2435749"/>
                </a:lnTo>
                <a:lnTo>
                  <a:pt x="0" y="0"/>
                </a:lnTo>
                <a:close/>
              </a:path>
            </a:pathLst>
          </a:custGeom>
          <a:blipFill>
            <a:blip r:embed="rId3"/>
            <a:stretch>
              <a:fillRect l="0" t="0" r="0" b="0"/>
            </a:stretch>
          </a:blipFill>
        </p:spPr>
      </p:sp>
      <p:sp>
        <p:nvSpPr>
          <p:cNvPr name="Freeform 4" id="4"/>
          <p:cNvSpPr/>
          <p:nvPr/>
        </p:nvSpPr>
        <p:spPr>
          <a:xfrm flipH="false" flipV="false" rot="0">
            <a:off x="10150002" y="1525330"/>
            <a:ext cx="6193465" cy="2435749"/>
          </a:xfrm>
          <a:custGeom>
            <a:avLst/>
            <a:gdLst/>
            <a:ahLst/>
            <a:cxnLst/>
            <a:rect r="r" b="b" t="t" l="l"/>
            <a:pathLst>
              <a:path h="2435749" w="6193465">
                <a:moveTo>
                  <a:pt x="0" y="0"/>
                </a:moveTo>
                <a:lnTo>
                  <a:pt x="6193466" y="0"/>
                </a:lnTo>
                <a:lnTo>
                  <a:pt x="6193466" y="2435749"/>
                </a:lnTo>
                <a:lnTo>
                  <a:pt x="0" y="2435749"/>
                </a:lnTo>
                <a:lnTo>
                  <a:pt x="0" y="0"/>
                </a:lnTo>
                <a:close/>
              </a:path>
            </a:pathLst>
          </a:custGeom>
          <a:blipFill>
            <a:blip r:embed="rId4"/>
            <a:stretch>
              <a:fillRect l="0" t="0" r="0" b="0"/>
            </a:stretch>
          </a:blipFill>
        </p:spPr>
      </p:sp>
      <p:sp>
        <p:nvSpPr>
          <p:cNvPr name="Freeform 5" id="5"/>
          <p:cNvSpPr/>
          <p:nvPr/>
        </p:nvSpPr>
        <p:spPr>
          <a:xfrm flipH="false" flipV="false" rot="0">
            <a:off x="10150002" y="4366491"/>
            <a:ext cx="6193465" cy="2435749"/>
          </a:xfrm>
          <a:custGeom>
            <a:avLst/>
            <a:gdLst/>
            <a:ahLst/>
            <a:cxnLst/>
            <a:rect r="r" b="b" t="t" l="l"/>
            <a:pathLst>
              <a:path h="2435749" w="6193465">
                <a:moveTo>
                  <a:pt x="0" y="0"/>
                </a:moveTo>
                <a:lnTo>
                  <a:pt x="6193466" y="0"/>
                </a:lnTo>
                <a:lnTo>
                  <a:pt x="6193466" y="2435749"/>
                </a:lnTo>
                <a:lnTo>
                  <a:pt x="0" y="2435749"/>
                </a:lnTo>
                <a:lnTo>
                  <a:pt x="0" y="0"/>
                </a:lnTo>
                <a:close/>
              </a:path>
            </a:pathLst>
          </a:custGeom>
          <a:blipFill>
            <a:blip r:embed="rId5"/>
            <a:stretch>
              <a:fillRect l="0" t="0" r="0" b="0"/>
            </a:stretch>
          </a:blipFill>
        </p:spPr>
      </p:sp>
      <p:sp>
        <p:nvSpPr>
          <p:cNvPr name="Freeform 6" id="6"/>
          <p:cNvSpPr/>
          <p:nvPr/>
        </p:nvSpPr>
        <p:spPr>
          <a:xfrm flipH="false" flipV="false" rot="0">
            <a:off x="1801473" y="7203552"/>
            <a:ext cx="6193465" cy="2439850"/>
          </a:xfrm>
          <a:custGeom>
            <a:avLst/>
            <a:gdLst/>
            <a:ahLst/>
            <a:cxnLst/>
            <a:rect r="r" b="b" t="t" l="l"/>
            <a:pathLst>
              <a:path h="2439850" w="6193465">
                <a:moveTo>
                  <a:pt x="0" y="0"/>
                </a:moveTo>
                <a:lnTo>
                  <a:pt x="6193466" y="0"/>
                </a:lnTo>
                <a:lnTo>
                  <a:pt x="6193466" y="2439850"/>
                </a:lnTo>
                <a:lnTo>
                  <a:pt x="0" y="2439850"/>
                </a:lnTo>
                <a:lnTo>
                  <a:pt x="0" y="0"/>
                </a:lnTo>
                <a:close/>
              </a:path>
            </a:pathLst>
          </a:custGeom>
          <a:blipFill>
            <a:blip r:embed="rId6"/>
            <a:stretch>
              <a:fillRect l="0" t="0" r="0" b="0"/>
            </a:stretch>
          </a:blipFill>
        </p:spPr>
      </p:sp>
      <p:sp>
        <p:nvSpPr>
          <p:cNvPr name="Freeform 7" id="7"/>
          <p:cNvSpPr/>
          <p:nvPr/>
        </p:nvSpPr>
        <p:spPr>
          <a:xfrm flipH="false" flipV="false" rot="0">
            <a:off x="10150002" y="7205602"/>
            <a:ext cx="6193465" cy="2435749"/>
          </a:xfrm>
          <a:custGeom>
            <a:avLst/>
            <a:gdLst/>
            <a:ahLst/>
            <a:cxnLst/>
            <a:rect r="r" b="b" t="t" l="l"/>
            <a:pathLst>
              <a:path h="2435749" w="6193465">
                <a:moveTo>
                  <a:pt x="0" y="0"/>
                </a:moveTo>
                <a:lnTo>
                  <a:pt x="6193466" y="0"/>
                </a:lnTo>
                <a:lnTo>
                  <a:pt x="6193466" y="2435749"/>
                </a:lnTo>
                <a:lnTo>
                  <a:pt x="0" y="2435749"/>
                </a:lnTo>
                <a:lnTo>
                  <a:pt x="0" y="0"/>
                </a:lnTo>
                <a:close/>
              </a:path>
            </a:pathLst>
          </a:custGeom>
          <a:blipFill>
            <a:blip r:embed="rId7"/>
            <a:stretch>
              <a:fillRect l="0" t="0" r="0" b="0"/>
            </a:stretch>
          </a:blipFill>
        </p:spPr>
      </p:sp>
      <p:sp>
        <p:nvSpPr>
          <p:cNvPr name="TextBox 8" id="8"/>
          <p:cNvSpPr txBox="true"/>
          <p:nvPr/>
        </p:nvSpPr>
        <p:spPr>
          <a:xfrm rot="0">
            <a:off x="619725" y="510947"/>
            <a:ext cx="15723743" cy="773430"/>
          </a:xfrm>
          <a:prstGeom prst="rect">
            <a:avLst/>
          </a:prstGeom>
        </p:spPr>
        <p:txBody>
          <a:bodyPr anchor="t" rtlCol="false" tIns="0" lIns="0" bIns="0" rIns="0">
            <a:spAutoFit/>
          </a:bodyPr>
          <a:lstStyle/>
          <a:p>
            <a:pPr algn="just">
              <a:lnSpc>
                <a:spcPts val="5940"/>
              </a:lnSpc>
            </a:pPr>
            <a:r>
              <a:rPr lang="en-US" sz="5400">
                <a:solidFill>
                  <a:srgbClr val="FFFFFF"/>
                </a:solidFill>
                <a:latin typeface="HK Grotesk Bold"/>
              </a:rPr>
              <a:t>INDOOR EXAMPLES</a:t>
            </a:r>
          </a:p>
        </p:txBody>
      </p:sp>
      <p:sp>
        <p:nvSpPr>
          <p:cNvPr name="TextBox 9" id="9"/>
          <p:cNvSpPr txBox="true"/>
          <p:nvPr/>
        </p:nvSpPr>
        <p:spPr>
          <a:xfrm rot="0">
            <a:off x="16622447" y="757124"/>
            <a:ext cx="1273705" cy="390297"/>
          </a:xfrm>
          <a:prstGeom prst="rect">
            <a:avLst/>
          </a:prstGeom>
        </p:spPr>
        <p:txBody>
          <a:bodyPr anchor="t" rtlCol="false" tIns="0" lIns="0" bIns="0" rIns="0">
            <a:spAutoFit/>
          </a:bodyPr>
          <a:lstStyle/>
          <a:p>
            <a:pPr algn="r">
              <a:lnSpc>
                <a:spcPts val="3000"/>
              </a:lnSpc>
            </a:pPr>
            <a:r>
              <a:rPr lang="en-US" sz="2500">
                <a:solidFill>
                  <a:srgbClr val="FFFFFF"/>
                </a:solidFill>
                <a:latin typeface="HK Grotesk Medium"/>
              </a:rPr>
              <a:t>03</a:t>
            </a:r>
          </a:p>
        </p:txBody>
      </p:sp>
      <p:sp>
        <p:nvSpPr>
          <p:cNvPr name="TextBox 10" id="10"/>
          <p:cNvSpPr txBox="true"/>
          <p:nvPr/>
        </p:nvSpPr>
        <p:spPr>
          <a:xfrm rot="0">
            <a:off x="8986391" y="5510878"/>
            <a:ext cx="559058" cy="314325"/>
          </a:xfrm>
          <a:prstGeom prst="rect">
            <a:avLst/>
          </a:prstGeom>
        </p:spPr>
        <p:txBody>
          <a:bodyPr anchor="t" rtlCol="false" tIns="0" lIns="0" bIns="0" rIns="0">
            <a:spAutoFit/>
          </a:bodyPr>
          <a:lstStyle/>
          <a:p>
            <a:pPr algn="ctr">
              <a:lnSpc>
                <a:spcPts val="2495"/>
              </a:lnSpc>
              <a:spcBef>
                <a:spcPct val="0"/>
              </a:spcBef>
            </a:pPr>
            <a:r>
              <a:rPr lang="en-US" sz="2079">
                <a:solidFill>
                  <a:srgbClr val="FFFFFF"/>
                </a:solidFill>
                <a:latin typeface="HK Grotesk Medium"/>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4764463"/>
            <a:ext cx="18288000" cy="5522537"/>
          </a:xfrm>
          <a:prstGeom prst="rect">
            <a:avLst/>
          </a:prstGeom>
          <a:solidFill>
            <a:srgbClr val="191824"/>
          </a:solidFill>
        </p:spPr>
      </p:sp>
      <p:sp>
        <p:nvSpPr>
          <p:cNvPr name="TextBox 3" id="3"/>
          <p:cNvSpPr txBox="true"/>
          <p:nvPr/>
        </p:nvSpPr>
        <p:spPr>
          <a:xfrm rot="0">
            <a:off x="600013" y="324961"/>
            <a:ext cx="6828302" cy="773430"/>
          </a:xfrm>
          <a:prstGeom prst="rect">
            <a:avLst/>
          </a:prstGeom>
        </p:spPr>
        <p:txBody>
          <a:bodyPr anchor="t" rtlCol="false" tIns="0" lIns="0" bIns="0" rIns="0">
            <a:spAutoFit/>
          </a:bodyPr>
          <a:lstStyle/>
          <a:p>
            <a:pPr>
              <a:lnSpc>
                <a:spcPts val="5940"/>
              </a:lnSpc>
            </a:pPr>
            <a:r>
              <a:rPr lang="en-US" sz="5400">
                <a:solidFill>
                  <a:srgbClr val="191824"/>
                </a:solidFill>
                <a:latin typeface="HK Grotesk Bold"/>
              </a:rPr>
              <a:t>RELATED WORK</a:t>
            </a:r>
          </a:p>
        </p:txBody>
      </p:sp>
      <p:sp>
        <p:nvSpPr>
          <p:cNvPr name="TextBox 4" id="4"/>
          <p:cNvSpPr txBox="true"/>
          <p:nvPr/>
        </p:nvSpPr>
        <p:spPr>
          <a:xfrm rot="0">
            <a:off x="600013" y="2028557"/>
            <a:ext cx="16772689" cy="870585"/>
          </a:xfrm>
          <a:prstGeom prst="rect">
            <a:avLst/>
          </a:prstGeom>
        </p:spPr>
        <p:txBody>
          <a:bodyPr anchor="t" rtlCol="false" tIns="0" lIns="0" bIns="0" rIns="0">
            <a:spAutoFit/>
          </a:bodyPr>
          <a:lstStyle/>
          <a:p>
            <a:pPr algn="just">
              <a:lnSpc>
                <a:spcPts val="3510"/>
              </a:lnSpc>
            </a:pPr>
            <a:r>
              <a:rPr lang="en-US" sz="2700">
                <a:solidFill>
                  <a:srgbClr val="191824"/>
                </a:solidFill>
                <a:latin typeface="HK Grotesk Medium"/>
              </a:rPr>
              <a:t>Here we look at three different recent works to help understand the problem of monocular depth estimation for indoor environments, the challenges and approaches to the problem statement.</a:t>
            </a:r>
          </a:p>
        </p:txBody>
      </p:sp>
      <p:sp>
        <p:nvSpPr>
          <p:cNvPr name="TextBox 5" id="5"/>
          <p:cNvSpPr txBox="true"/>
          <p:nvPr/>
        </p:nvSpPr>
        <p:spPr>
          <a:xfrm rot="0">
            <a:off x="16622447" y="502126"/>
            <a:ext cx="1273705" cy="371475"/>
          </a:xfrm>
          <a:prstGeom prst="rect">
            <a:avLst/>
          </a:prstGeom>
        </p:spPr>
        <p:txBody>
          <a:bodyPr anchor="t" rtlCol="false" tIns="0" lIns="0" bIns="0" rIns="0">
            <a:spAutoFit/>
          </a:bodyPr>
          <a:lstStyle/>
          <a:p>
            <a:pPr algn="ctr">
              <a:lnSpc>
                <a:spcPts val="2999"/>
              </a:lnSpc>
            </a:pPr>
            <a:r>
              <a:rPr lang="en-US" sz="2499">
                <a:solidFill>
                  <a:srgbClr val="191824"/>
                </a:solidFill>
                <a:latin typeface="HK Grotesk Medium"/>
              </a:rPr>
              <a:t>04</a:t>
            </a:r>
          </a:p>
        </p:txBody>
      </p:sp>
      <p:sp>
        <p:nvSpPr>
          <p:cNvPr name="Freeform 6" id="6"/>
          <p:cNvSpPr/>
          <p:nvPr/>
        </p:nvSpPr>
        <p:spPr>
          <a:xfrm flipH="false" flipV="false" rot="0">
            <a:off x="323143" y="6129868"/>
            <a:ext cx="5779082" cy="3177541"/>
          </a:xfrm>
          <a:custGeom>
            <a:avLst/>
            <a:gdLst/>
            <a:ahLst/>
            <a:cxnLst/>
            <a:rect r="r" b="b" t="t" l="l"/>
            <a:pathLst>
              <a:path h="3177541" w="5779082">
                <a:moveTo>
                  <a:pt x="0" y="0"/>
                </a:moveTo>
                <a:lnTo>
                  <a:pt x="5779082" y="0"/>
                </a:lnTo>
                <a:lnTo>
                  <a:pt x="5779082" y="3177541"/>
                </a:lnTo>
                <a:lnTo>
                  <a:pt x="0" y="3177541"/>
                </a:lnTo>
                <a:lnTo>
                  <a:pt x="0" y="0"/>
                </a:lnTo>
                <a:close/>
              </a:path>
            </a:pathLst>
          </a:custGeom>
          <a:blipFill>
            <a:blip r:embed="rId2"/>
            <a:stretch>
              <a:fillRect l="-4179" t="-5039" r="0" b="0"/>
            </a:stretch>
          </a:blipFill>
        </p:spPr>
      </p:sp>
      <p:sp>
        <p:nvSpPr>
          <p:cNvPr name="TextBox 7" id="7"/>
          <p:cNvSpPr txBox="true"/>
          <p:nvPr/>
        </p:nvSpPr>
        <p:spPr>
          <a:xfrm rot="0">
            <a:off x="470106" y="4917827"/>
            <a:ext cx="5485156" cy="742950"/>
          </a:xfrm>
          <a:prstGeom prst="rect">
            <a:avLst/>
          </a:prstGeom>
        </p:spPr>
        <p:txBody>
          <a:bodyPr anchor="t" rtlCol="false" tIns="0" lIns="0" bIns="0" rIns="0">
            <a:spAutoFit/>
          </a:bodyPr>
          <a:lstStyle/>
          <a:p>
            <a:pPr algn="ctr">
              <a:lnSpc>
                <a:spcPts val="2999"/>
              </a:lnSpc>
              <a:spcBef>
                <a:spcPct val="0"/>
              </a:spcBef>
            </a:pPr>
            <a:r>
              <a:rPr lang="en-US" sz="2499">
                <a:solidFill>
                  <a:srgbClr val="FFFFFF"/>
                </a:solidFill>
                <a:latin typeface="HK Grotesk Medium"/>
              </a:rPr>
              <a:t>CutDepth:Edge-aware Data Augmentation in Depth Estimation</a:t>
            </a:r>
          </a:p>
        </p:txBody>
      </p:sp>
      <p:grpSp>
        <p:nvGrpSpPr>
          <p:cNvPr name="Group 8" id="8"/>
          <p:cNvGrpSpPr/>
          <p:nvPr/>
        </p:nvGrpSpPr>
        <p:grpSpPr>
          <a:xfrm rot="0">
            <a:off x="6551779" y="4917827"/>
            <a:ext cx="5485156" cy="4477212"/>
            <a:chOff x="0" y="0"/>
            <a:chExt cx="7313542" cy="5969616"/>
          </a:xfrm>
        </p:grpSpPr>
        <p:sp>
          <p:nvSpPr>
            <p:cNvPr name="TextBox 9" id="9"/>
            <p:cNvSpPr txBox="true"/>
            <p:nvPr/>
          </p:nvSpPr>
          <p:spPr>
            <a:xfrm rot="0">
              <a:off x="0" y="0"/>
              <a:ext cx="7313542" cy="990600"/>
            </a:xfrm>
            <a:prstGeom prst="rect">
              <a:avLst/>
            </a:prstGeom>
          </p:spPr>
          <p:txBody>
            <a:bodyPr anchor="t" rtlCol="false" tIns="0" lIns="0" bIns="0" rIns="0">
              <a:spAutoFit/>
            </a:bodyPr>
            <a:lstStyle/>
            <a:p>
              <a:pPr algn="ctr">
                <a:lnSpc>
                  <a:spcPts val="2999"/>
                </a:lnSpc>
                <a:spcBef>
                  <a:spcPct val="0"/>
                </a:spcBef>
              </a:pPr>
              <a:r>
                <a:rPr lang="en-US" sz="2499">
                  <a:solidFill>
                    <a:srgbClr val="FFFFFF"/>
                  </a:solidFill>
                  <a:latin typeface="HK Grotesk Medium"/>
                </a:rPr>
                <a:t>High Quality Monocular Depth Estimation via Transfer Learning</a:t>
              </a:r>
            </a:p>
          </p:txBody>
        </p:sp>
        <p:sp>
          <p:nvSpPr>
            <p:cNvPr name="TextBox 10" id="10"/>
            <p:cNvSpPr txBox="true"/>
            <p:nvPr/>
          </p:nvSpPr>
          <p:spPr>
            <a:xfrm rot="0">
              <a:off x="0" y="1489691"/>
              <a:ext cx="7313542" cy="4479925"/>
            </a:xfrm>
            <a:prstGeom prst="rect">
              <a:avLst/>
            </a:prstGeom>
          </p:spPr>
          <p:txBody>
            <a:bodyPr anchor="t" rtlCol="false" tIns="0" lIns="0" bIns="0" rIns="0">
              <a:spAutoFit/>
            </a:bodyPr>
            <a:lstStyle/>
            <a:p>
              <a:pPr algn="just">
                <a:lnSpc>
                  <a:spcPts val="2400"/>
                </a:lnSpc>
                <a:spcBef>
                  <a:spcPct val="0"/>
                </a:spcBef>
              </a:pPr>
              <a:r>
                <a:rPr lang="en-US" sz="2000">
                  <a:solidFill>
                    <a:srgbClr val="FFFFFF"/>
                  </a:solidFill>
                  <a:latin typeface="HK Grotesk Medium"/>
                </a:rPr>
                <a:t>They proposed a simple transfer learning-based network architecture. The resulting depth maps capture object boundaries more faithfully with fewer parameters and fewer training iterations.  They used transfer learning, repurposed with high performing pre-trained networks, designed for image classification as the encoder.  Future advances in one domain are easily transferred to the depth estimation problem. Such encoders tend to produce sharper depth estimations with the presence of skip connections.</a:t>
              </a:r>
            </a:p>
          </p:txBody>
        </p:sp>
      </p:grpSp>
      <p:grpSp>
        <p:nvGrpSpPr>
          <p:cNvPr name="Group 11" id="11"/>
          <p:cNvGrpSpPr/>
          <p:nvPr/>
        </p:nvGrpSpPr>
        <p:grpSpPr>
          <a:xfrm rot="0">
            <a:off x="12484610" y="4917827"/>
            <a:ext cx="5485156" cy="4477212"/>
            <a:chOff x="0" y="0"/>
            <a:chExt cx="7313542" cy="5969616"/>
          </a:xfrm>
        </p:grpSpPr>
        <p:sp>
          <p:nvSpPr>
            <p:cNvPr name="TextBox 12" id="12"/>
            <p:cNvSpPr txBox="true"/>
            <p:nvPr/>
          </p:nvSpPr>
          <p:spPr>
            <a:xfrm rot="0">
              <a:off x="0" y="0"/>
              <a:ext cx="7313542" cy="990600"/>
            </a:xfrm>
            <a:prstGeom prst="rect">
              <a:avLst/>
            </a:prstGeom>
          </p:spPr>
          <p:txBody>
            <a:bodyPr anchor="t" rtlCol="false" tIns="0" lIns="0" bIns="0" rIns="0">
              <a:spAutoFit/>
            </a:bodyPr>
            <a:lstStyle/>
            <a:p>
              <a:pPr algn="ctr">
                <a:lnSpc>
                  <a:spcPts val="2999"/>
                </a:lnSpc>
                <a:spcBef>
                  <a:spcPct val="0"/>
                </a:spcBef>
              </a:pPr>
              <a:r>
                <a:rPr lang="en-US" sz="2499">
                  <a:solidFill>
                    <a:srgbClr val="FFFFFF"/>
                  </a:solidFill>
                  <a:latin typeface="HK Grotesk Medium"/>
                </a:rPr>
                <a:t>Toward Practical Monocular Indoor Depth Estimation</a:t>
              </a:r>
            </a:p>
          </p:txBody>
        </p:sp>
        <p:sp>
          <p:nvSpPr>
            <p:cNvPr name="TextBox 13" id="13"/>
            <p:cNvSpPr txBox="true"/>
            <p:nvPr/>
          </p:nvSpPr>
          <p:spPr>
            <a:xfrm rot="0">
              <a:off x="0" y="1489691"/>
              <a:ext cx="7313542" cy="4479925"/>
            </a:xfrm>
            <a:prstGeom prst="rect">
              <a:avLst/>
            </a:prstGeom>
          </p:spPr>
          <p:txBody>
            <a:bodyPr anchor="t" rtlCol="false" tIns="0" lIns="0" bIns="0" rIns="0">
              <a:spAutoFit/>
            </a:bodyPr>
            <a:lstStyle/>
            <a:p>
              <a:pPr algn="just">
                <a:lnSpc>
                  <a:spcPts val="2400"/>
                </a:lnSpc>
                <a:spcBef>
                  <a:spcPct val="0"/>
                </a:spcBef>
              </a:pPr>
              <a:r>
                <a:rPr lang="en-US" sz="2000">
                  <a:solidFill>
                    <a:srgbClr val="FFFFFF"/>
                  </a:solidFill>
                  <a:latin typeface="HK Grotesk Medium"/>
                </a:rPr>
                <a:t>This work proposed a practical indoor depth estimation framework that has the following features: learning from off-the-shelf estimators and left-right image pairs without their depth annotations, efficient training data collection, high generalizability to cross-dataset inference, and accurate and real-time depth sensing. Their work applies to consumer-level AR/VR, such as 3D indoor scene reconstruction and virtual object insertion and interaction with environment.</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91824"/>
        </a:solidFill>
      </p:bgPr>
    </p:bg>
    <p:spTree>
      <p:nvGrpSpPr>
        <p:cNvPr id="1" name=""/>
        <p:cNvGrpSpPr/>
        <p:nvPr/>
      </p:nvGrpSpPr>
      <p:grpSpPr>
        <a:xfrm>
          <a:off x="0" y="0"/>
          <a:ext cx="0" cy="0"/>
          <a:chOff x="0" y="0"/>
          <a:chExt cx="0" cy="0"/>
        </a:xfrm>
      </p:grpSpPr>
      <p:sp>
        <p:nvSpPr>
          <p:cNvPr name="Freeform 2" id="2"/>
          <p:cNvSpPr/>
          <p:nvPr/>
        </p:nvSpPr>
        <p:spPr>
          <a:xfrm flipH="false" flipV="false" rot="0">
            <a:off x="669693" y="2062945"/>
            <a:ext cx="16002722" cy="4151334"/>
          </a:xfrm>
          <a:custGeom>
            <a:avLst/>
            <a:gdLst/>
            <a:ahLst/>
            <a:cxnLst/>
            <a:rect r="r" b="b" t="t" l="l"/>
            <a:pathLst>
              <a:path h="4151334" w="16002722">
                <a:moveTo>
                  <a:pt x="0" y="0"/>
                </a:moveTo>
                <a:lnTo>
                  <a:pt x="16002723" y="0"/>
                </a:lnTo>
                <a:lnTo>
                  <a:pt x="16002723" y="4151334"/>
                </a:lnTo>
                <a:lnTo>
                  <a:pt x="0" y="4151334"/>
                </a:lnTo>
                <a:lnTo>
                  <a:pt x="0" y="0"/>
                </a:lnTo>
                <a:close/>
              </a:path>
            </a:pathLst>
          </a:custGeom>
          <a:blipFill>
            <a:blip r:embed="rId2"/>
            <a:stretch>
              <a:fillRect l="0" t="0" r="0" b="0"/>
            </a:stretch>
          </a:blipFill>
        </p:spPr>
      </p:sp>
      <p:sp>
        <p:nvSpPr>
          <p:cNvPr name="TextBox 3" id="3"/>
          <p:cNvSpPr txBox="true"/>
          <p:nvPr/>
        </p:nvSpPr>
        <p:spPr>
          <a:xfrm rot="0">
            <a:off x="619725" y="510947"/>
            <a:ext cx="15723743" cy="773430"/>
          </a:xfrm>
          <a:prstGeom prst="rect">
            <a:avLst/>
          </a:prstGeom>
        </p:spPr>
        <p:txBody>
          <a:bodyPr anchor="t" rtlCol="false" tIns="0" lIns="0" bIns="0" rIns="0">
            <a:spAutoFit/>
          </a:bodyPr>
          <a:lstStyle/>
          <a:p>
            <a:pPr algn="just">
              <a:lnSpc>
                <a:spcPts val="5940"/>
              </a:lnSpc>
            </a:pPr>
            <a:r>
              <a:rPr lang="en-US" sz="5400">
                <a:solidFill>
                  <a:srgbClr val="FFFFFF"/>
                </a:solidFill>
                <a:latin typeface="HK Grotesk Bold"/>
              </a:rPr>
              <a:t>ENCODER-DECODER WITH SKIP CONNECTIONS</a:t>
            </a:r>
          </a:p>
        </p:txBody>
      </p:sp>
      <p:sp>
        <p:nvSpPr>
          <p:cNvPr name="TextBox 4" id="4"/>
          <p:cNvSpPr txBox="true"/>
          <p:nvPr/>
        </p:nvSpPr>
        <p:spPr>
          <a:xfrm rot="0">
            <a:off x="16622447" y="638403"/>
            <a:ext cx="1273705" cy="390297"/>
          </a:xfrm>
          <a:prstGeom prst="rect">
            <a:avLst/>
          </a:prstGeom>
        </p:spPr>
        <p:txBody>
          <a:bodyPr anchor="t" rtlCol="false" tIns="0" lIns="0" bIns="0" rIns="0">
            <a:spAutoFit/>
          </a:bodyPr>
          <a:lstStyle/>
          <a:p>
            <a:pPr algn="r">
              <a:lnSpc>
                <a:spcPts val="3000"/>
              </a:lnSpc>
            </a:pPr>
            <a:r>
              <a:rPr lang="en-US" sz="2500">
                <a:solidFill>
                  <a:srgbClr val="FFFFFF"/>
                </a:solidFill>
                <a:latin typeface="HK Grotesk Medium"/>
              </a:rPr>
              <a:t>05</a:t>
            </a:r>
          </a:p>
        </p:txBody>
      </p:sp>
      <p:sp>
        <p:nvSpPr>
          <p:cNvPr name="TextBox 5" id="5"/>
          <p:cNvSpPr txBox="true"/>
          <p:nvPr/>
        </p:nvSpPr>
        <p:spPr>
          <a:xfrm rot="0">
            <a:off x="8323987" y="6415780"/>
            <a:ext cx="543818" cy="314325"/>
          </a:xfrm>
          <a:prstGeom prst="rect">
            <a:avLst/>
          </a:prstGeom>
        </p:spPr>
        <p:txBody>
          <a:bodyPr anchor="t" rtlCol="false" tIns="0" lIns="0" bIns="0" rIns="0">
            <a:spAutoFit/>
          </a:bodyPr>
          <a:lstStyle/>
          <a:p>
            <a:pPr algn="ctr">
              <a:lnSpc>
                <a:spcPts val="2495"/>
              </a:lnSpc>
              <a:spcBef>
                <a:spcPct val="0"/>
              </a:spcBef>
            </a:pPr>
            <a:r>
              <a:rPr lang="en-US" sz="2079">
                <a:solidFill>
                  <a:srgbClr val="FFFFFF"/>
                </a:solidFill>
                <a:latin typeface="HK Grotesk Medium"/>
              </a:rPr>
              <a:t>[3]</a:t>
            </a:r>
          </a:p>
        </p:txBody>
      </p:sp>
      <p:sp>
        <p:nvSpPr>
          <p:cNvPr name="TextBox 6" id="6"/>
          <p:cNvSpPr txBox="true"/>
          <p:nvPr/>
        </p:nvSpPr>
        <p:spPr>
          <a:xfrm rot="0">
            <a:off x="669693" y="8444605"/>
            <a:ext cx="15952754" cy="695325"/>
          </a:xfrm>
          <a:prstGeom prst="rect">
            <a:avLst/>
          </a:prstGeom>
        </p:spPr>
        <p:txBody>
          <a:bodyPr anchor="t" rtlCol="false" tIns="0" lIns="0" bIns="0" rIns="0">
            <a:spAutoFit/>
          </a:bodyPr>
          <a:lstStyle/>
          <a:p>
            <a:pPr>
              <a:lnSpc>
                <a:spcPts val="2760"/>
              </a:lnSpc>
              <a:spcBef>
                <a:spcPct val="0"/>
              </a:spcBef>
            </a:pPr>
            <a:r>
              <a:rPr lang="en-US" sz="2300">
                <a:solidFill>
                  <a:srgbClr val="FFFFFF"/>
                </a:solidFill>
                <a:latin typeface="HK Grotesk Medium"/>
              </a:rPr>
              <a:t>Skip connections: a type of shortcut that connects the output of one layer to the input of another layer that is not adjacent to it.</a:t>
            </a:r>
          </a:p>
        </p:txBody>
      </p:sp>
      <p:sp>
        <p:nvSpPr>
          <p:cNvPr name="TextBox 7" id="7"/>
          <p:cNvSpPr txBox="true"/>
          <p:nvPr/>
        </p:nvSpPr>
        <p:spPr>
          <a:xfrm rot="0">
            <a:off x="719662" y="6977755"/>
            <a:ext cx="15952754" cy="695325"/>
          </a:xfrm>
          <a:prstGeom prst="rect">
            <a:avLst/>
          </a:prstGeom>
        </p:spPr>
        <p:txBody>
          <a:bodyPr anchor="t" rtlCol="false" tIns="0" lIns="0" bIns="0" rIns="0">
            <a:spAutoFit/>
          </a:bodyPr>
          <a:lstStyle/>
          <a:p>
            <a:pPr>
              <a:lnSpc>
                <a:spcPts val="2760"/>
              </a:lnSpc>
              <a:spcBef>
                <a:spcPct val="0"/>
              </a:spcBef>
            </a:pPr>
            <a:r>
              <a:rPr lang="en-US" sz="2300">
                <a:solidFill>
                  <a:srgbClr val="FFFFFF"/>
                </a:solidFill>
                <a:latin typeface="HK Grotesk Medium"/>
              </a:rPr>
              <a:t>Encoder-Decoder architecture: the Encoder will convert the input sequence into a single-dimensional vector (hidden vector). The decoder will convert the hidden vector into the output sequence.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91824"/>
        </a:solidFill>
      </p:bgPr>
    </p:bg>
    <p:spTree>
      <p:nvGrpSpPr>
        <p:cNvPr id="1" name=""/>
        <p:cNvGrpSpPr/>
        <p:nvPr/>
      </p:nvGrpSpPr>
      <p:grpSpPr>
        <a:xfrm>
          <a:off x="0" y="0"/>
          <a:ext cx="0" cy="0"/>
          <a:chOff x="0" y="0"/>
          <a:chExt cx="0" cy="0"/>
        </a:xfrm>
      </p:grpSpPr>
      <p:sp>
        <p:nvSpPr>
          <p:cNvPr name="TextBox 2" id="2"/>
          <p:cNvSpPr txBox="true"/>
          <p:nvPr/>
        </p:nvSpPr>
        <p:spPr>
          <a:xfrm rot="0">
            <a:off x="5581820" y="255270"/>
            <a:ext cx="12591880" cy="773430"/>
          </a:xfrm>
          <a:prstGeom prst="rect">
            <a:avLst/>
          </a:prstGeom>
        </p:spPr>
        <p:txBody>
          <a:bodyPr anchor="t" rtlCol="false" tIns="0" lIns="0" bIns="0" rIns="0">
            <a:spAutoFit/>
          </a:bodyPr>
          <a:lstStyle/>
          <a:p>
            <a:pPr>
              <a:lnSpc>
                <a:spcPts val="5940"/>
              </a:lnSpc>
            </a:pPr>
            <a:r>
              <a:rPr lang="en-US" sz="5400">
                <a:solidFill>
                  <a:srgbClr val="FFFFFF"/>
                </a:solidFill>
                <a:latin typeface="HK Grotesk Bold"/>
              </a:rPr>
              <a:t>Progress W23Y2023</a:t>
            </a:r>
          </a:p>
        </p:txBody>
      </p:sp>
      <p:sp>
        <p:nvSpPr>
          <p:cNvPr name="TextBox 3" id="3"/>
          <p:cNvSpPr txBox="true"/>
          <p:nvPr/>
        </p:nvSpPr>
        <p:spPr>
          <a:xfrm rot="0">
            <a:off x="391847" y="418261"/>
            <a:ext cx="1273705" cy="390297"/>
          </a:xfrm>
          <a:prstGeom prst="rect">
            <a:avLst/>
          </a:prstGeom>
        </p:spPr>
        <p:txBody>
          <a:bodyPr anchor="t" rtlCol="false" tIns="0" lIns="0" bIns="0" rIns="0">
            <a:spAutoFit/>
          </a:bodyPr>
          <a:lstStyle/>
          <a:p>
            <a:pPr>
              <a:lnSpc>
                <a:spcPts val="3000"/>
              </a:lnSpc>
            </a:pPr>
            <a:r>
              <a:rPr lang="en-US" sz="2500">
                <a:solidFill>
                  <a:srgbClr val="FFFFFF"/>
                </a:solidFill>
                <a:latin typeface="HK Grotesk Medium"/>
              </a:rPr>
              <a:t>06</a:t>
            </a:r>
          </a:p>
        </p:txBody>
      </p:sp>
      <p:grpSp>
        <p:nvGrpSpPr>
          <p:cNvPr name="Group 4" id="4"/>
          <p:cNvGrpSpPr/>
          <p:nvPr/>
        </p:nvGrpSpPr>
        <p:grpSpPr>
          <a:xfrm rot="0">
            <a:off x="144780" y="4185392"/>
            <a:ext cx="5437040" cy="5909095"/>
            <a:chOff x="0" y="0"/>
            <a:chExt cx="7249387" cy="7878794"/>
          </a:xfrm>
        </p:grpSpPr>
        <p:sp>
          <p:nvSpPr>
            <p:cNvPr name="Freeform 5" id="5"/>
            <p:cNvSpPr/>
            <p:nvPr/>
          </p:nvSpPr>
          <p:spPr>
            <a:xfrm flipH="false" flipV="false" rot="0">
              <a:off x="1525626" y="0"/>
              <a:ext cx="3707761" cy="7397029"/>
            </a:xfrm>
            <a:custGeom>
              <a:avLst/>
              <a:gdLst/>
              <a:ahLst/>
              <a:cxnLst/>
              <a:rect r="r" b="b" t="t" l="l"/>
              <a:pathLst>
                <a:path h="7397029" w="3707761">
                  <a:moveTo>
                    <a:pt x="0" y="0"/>
                  </a:moveTo>
                  <a:lnTo>
                    <a:pt x="3707761" y="0"/>
                  </a:lnTo>
                  <a:lnTo>
                    <a:pt x="3707761" y="7397029"/>
                  </a:lnTo>
                  <a:lnTo>
                    <a:pt x="0" y="7397029"/>
                  </a:lnTo>
                  <a:lnTo>
                    <a:pt x="0" y="0"/>
                  </a:lnTo>
                  <a:close/>
                </a:path>
              </a:pathLst>
            </a:custGeom>
            <a:blipFill>
              <a:blip r:embed="rId2"/>
              <a:stretch>
                <a:fillRect l="0" t="0" r="0" b="0"/>
              </a:stretch>
            </a:blipFill>
          </p:spPr>
        </p:sp>
        <p:sp>
          <p:nvSpPr>
            <p:cNvPr name="Freeform 6" id="6"/>
            <p:cNvSpPr/>
            <p:nvPr/>
          </p:nvSpPr>
          <p:spPr>
            <a:xfrm flipH="false" flipV="false" rot="0">
              <a:off x="0" y="4137646"/>
              <a:ext cx="3217387" cy="3741148"/>
            </a:xfrm>
            <a:custGeom>
              <a:avLst/>
              <a:gdLst/>
              <a:ahLst/>
              <a:cxnLst/>
              <a:rect r="r" b="b" t="t" l="l"/>
              <a:pathLst>
                <a:path h="3741148" w="3217387">
                  <a:moveTo>
                    <a:pt x="0" y="0"/>
                  </a:moveTo>
                  <a:lnTo>
                    <a:pt x="3217387" y="0"/>
                  </a:lnTo>
                  <a:lnTo>
                    <a:pt x="3217387" y="3741148"/>
                  </a:lnTo>
                  <a:lnTo>
                    <a:pt x="0" y="37411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3217387" y="1683353"/>
              <a:ext cx="4032000" cy="388538"/>
            </a:xfrm>
            <a:custGeom>
              <a:avLst/>
              <a:gdLst/>
              <a:ahLst/>
              <a:cxnLst/>
              <a:rect r="r" b="b" t="t" l="l"/>
              <a:pathLst>
                <a:path h="388538" w="4032000">
                  <a:moveTo>
                    <a:pt x="0" y="0"/>
                  </a:moveTo>
                  <a:lnTo>
                    <a:pt x="4032000" y="0"/>
                  </a:lnTo>
                  <a:lnTo>
                    <a:pt x="4032000" y="388539"/>
                  </a:lnTo>
                  <a:lnTo>
                    <a:pt x="0" y="3885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8" id="8"/>
          <p:cNvSpPr txBox="true"/>
          <p:nvPr/>
        </p:nvSpPr>
        <p:spPr>
          <a:xfrm rot="0">
            <a:off x="5581820" y="1963102"/>
            <a:ext cx="11122781" cy="1509000"/>
          </a:xfrm>
          <a:prstGeom prst="rect">
            <a:avLst/>
          </a:prstGeom>
        </p:spPr>
        <p:txBody>
          <a:bodyPr anchor="t" rtlCol="false" tIns="0" lIns="0" bIns="0" rIns="0">
            <a:spAutoFit/>
          </a:bodyPr>
          <a:lstStyle/>
          <a:p>
            <a:pPr marL="517842" indent="-258921" lvl="1">
              <a:lnSpc>
                <a:spcPts val="4077"/>
              </a:lnSpc>
              <a:buFont typeface="Arial"/>
              <a:buChar char="•"/>
            </a:pPr>
            <a:r>
              <a:rPr lang="en-US" sz="2398">
                <a:solidFill>
                  <a:srgbClr val="FFFFFF"/>
                </a:solidFill>
                <a:latin typeface="HK Grotesk Medium"/>
              </a:rPr>
              <a:t> Explore challenges for depth estimation in indoor environment/dataset</a:t>
            </a:r>
          </a:p>
          <a:p>
            <a:pPr marL="517842" indent="-258921" lvl="1">
              <a:lnSpc>
                <a:spcPts val="4077"/>
              </a:lnSpc>
              <a:buFont typeface="Arial"/>
              <a:buChar char="•"/>
            </a:pPr>
            <a:r>
              <a:rPr lang="en-US" sz="2398">
                <a:solidFill>
                  <a:srgbClr val="FFFFFF"/>
                </a:solidFill>
                <a:latin typeface="HK Grotesk Medium"/>
              </a:rPr>
              <a:t>Come up with examples of indoor depth estimation</a:t>
            </a:r>
          </a:p>
          <a:p>
            <a:pPr marL="517842" indent="-258921" lvl="1">
              <a:lnSpc>
                <a:spcPts val="4077"/>
              </a:lnSpc>
              <a:buFont typeface="Arial"/>
              <a:buChar char="•"/>
            </a:pPr>
            <a:r>
              <a:rPr lang="en-US" sz="2398">
                <a:solidFill>
                  <a:srgbClr val="FFFFFF"/>
                </a:solidFill>
                <a:latin typeface="HK Grotesk Medium"/>
              </a:rPr>
              <a:t>Read related recent works</a:t>
            </a:r>
          </a:p>
        </p:txBody>
      </p:sp>
      <p:sp>
        <p:nvSpPr>
          <p:cNvPr name="TextBox 9" id="9"/>
          <p:cNvSpPr txBox="true"/>
          <p:nvPr/>
        </p:nvSpPr>
        <p:spPr>
          <a:xfrm rot="0">
            <a:off x="5581820" y="1488757"/>
            <a:ext cx="2521803" cy="457200"/>
          </a:xfrm>
          <a:prstGeom prst="rect">
            <a:avLst/>
          </a:prstGeom>
        </p:spPr>
        <p:txBody>
          <a:bodyPr anchor="t" rtlCol="false" tIns="0" lIns="0" bIns="0" rIns="0">
            <a:spAutoFit/>
          </a:bodyPr>
          <a:lstStyle/>
          <a:p>
            <a:pPr>
              <a:lnSpc>
                <a:spcPts val="3599"/>
              </a:lnSpc>
              <a:spcBef>
                <a:spcPct val="0"/>
              </a:spcBef>
            </a:pPr>
            <a:r>
              <a:rPr lang="en-US" sz="2999" u="sng">
                <a:solidFill>
                  <a:srgbClr val="FFFFFF"/>
                </a:solidFill>
                <a:latin typeface="HK Grotesk Medium"/>
              </a:rPr>
              <a:t>Tasks Done:</a:t>
            </a:r>
          </a:p>
        </p:txBody>
      </p:sp>
      <p:grpSp>
        <p:nvGrpSpPr>
          <p:cNvPr name="Group 10" id="10"/>
          <p:cNvGrpSpPr/>
          <p:nvPr/>
        </p:nvGrpSpPr>
        <p:grpSpPr>
          <a:xfrm rot="0">
            <a:off x="5581820" y="4091228"/>
            <a:ext cx="11122781" cy="2470332"/>
            <a:chOff x="0" y="0"/>
            <a:chExt cx="14830375" cy="3293775"/>
          </a:xfrm>
        </p:grpSpPr>
        <p:sp>
          <p:nvSpPr>
            <p:cNvPr name="TextBox 11" id="11"/>
            <p:cNvSpPr txBox="true"/>
            <p:nvPr/>
          </p:nvSpPr>
          <p:spPr>
            <a:xfrm rot="0">
              <a:off x="0" y="632317"/>
              <a:ext cx="14830375" cy="2661459"/>
            </a:xfrm>
            <a:prstGeom prst="rect">
              <a:avLst/>
            </a:prstGeom>
          </p:spPr>
          <p:txBody>
            <a:bodyPr anchor="t" rtlCol="false" tIns="0" lIns="0" bIns="0" rIns="0">
              <a:spAutoFit/>
            </a:bodyPr>
            <a:lstStyle/>
            <a:p>
              <a:pPr marL="517842" indent="-258921" lvl="1">
                <a:lnSpc>
                  <a:spcPts val="4077"/>
                </a:lnSpc>
                <a:buFont typeface="Arial"/>
                <a:buChar char="•"/>
              </a:pPr>
              <a:r>
                <a:rPr lang="en-US" sz="2398">
                  <a:solidFill>
                    <a:srgbClr val="FFFFFF"/>
                  </a:solidFill>
                  <a:latin typeface="HK Grotesk Medium"/>
                </a:rPr>
                <a:t>Analyze indoor dataset</a:t>
              </a:r>
            </a:p>
            <a:p>
              <a:pPr marL="517842" indent="-258921" lvl="1">
                <a:lnSpc>
                  <a:spcPts val="4077"/>
                </a:lnSpc>
                <a:buFont typeface="Arial"/>
                <a:buChar char="•"/>
              </a:pPr>
              <a:r>
                <a:rPr lang="en-US" sz="2398">
                  <a:solidFill>
                    <a:srgbClr val="FFFFFF"/>
                  </a:solidFill>
                  <a:latin typeface="HK Grotesk Medium"/>
                </a:rPr>
                <a:t>Review existing implementations</a:t>
              </a:r>
            </a:p>
            <a:p>
              <a:pPr marL="517842" indent="-258921" lvl="1">
                <a:lnSpc>
                  <a:spcPts val="4077"/>
                </a:lnSpc>
                <a:buFont typeface="Arial"/>
                <a:buChar char="•"/>
              </a:pPr>
              <a:r>
                <a:rPr lang="en-US" sz="2398">
                  <a:solidFill>
                    <a:srgbClr val="FFFFFF"/>
                  </a:solidFill>
                  <a:latin typeface="HK Grotesk Medium"/>
                </a:rPr>
                <a:t>Read further into more recent works on the topic of monocular depth estimation</a:t>
              </a:r>
            </a:p>
          </p:txBody>
        </p:sp>
        <p:sp>
          <p:nvSpPr>
            <p:cNvPr name="TextBox 12" id="12"/>
            <p:cNvSpPr txBox="true"/>
            <p:nvPr/>
          </p:nvSpPr>
          <p:spPr>
            <a:xfrm rot="0">
              <a:off x="0" y="-9525"/>
              <a:ext cx="3118564" cy="606425"/>
            </a:xfrm>
            <a:prstGeom prst="rect">
              <a:avLst/>
            </a:prstGeom>
          </p:spPr>
          <p:txBody>
            <a:bodyPr anchor="t" rtlCol="false" tIns="0" lIns="0" bIns="0" rIns="0">
              <a:spAutoFit/>
            </a:bodyPr>
            <a:lstStyle/>
            <a:p>
              <a:pPr>
                <a:lnSpc>
                  <a:spcPts val="3599"/>
                </a:lnSpc>
                <a:spcBef>
                  <a:spcPct val="0"/>
                </a:spcBef>
              </a:pPr>
              <a:r>
                <a:rPr lang="en-US" sz="2999" u="sng">
                  <a:solidFill>
                    <a:srgbClr val="FFFFFF"/>
                  </a:solidFill>
                  <a:latin typeface="HK Grotesk Medium"/>
                </a:rPr>
                <a:t>Tasks ToDo:</a:t>
              </a:r>
            </a:p>
          </p:txBody>
        </p:sp>
      </p:grpSp>
      <p:grpSp>
        <p:nvGrpSpPr>
          <p:cNvPr name="Group 13" id="13"/>
          <p:cNvGrpSpPr/>
          <p:nvPr/>
        </p:nvGrpSpPr>
        <p:grpSpPr>
          <a:xfrm rot="0">
            <a:off x="5581820" y="7562131"/>
            <a:ext cx="11122781" cy="922006"/>
            <a:chOff x="0" y="0"/>
            <a:chExt cx="14830375" cy="1229342"/>
          </a:xfrm>
        </p:grpSpPr>
        <p:sp>
          <p:nvSpPr>
            <p:cNvPr name="TextBox 14" id="14"/>
            <p:cNvSpPr txBox="true"/>
            <p:nvPr/>
          </p:nvSpPr>
          <p:spPr>
            <a:xfrm rot="0">
              <a:off x="0" y="632317"/>
              <a:ext cx="14830375" cy="597025"/>
            </a:xfrm>
            <a:prstGeom prst="rect">
              <a:avLst/>
            </a:prstGeom>
          </p:spPr>
          <p:txBody>
            <a:bodyPr anchor="t" rtlCol="false" tIns="0" lIns="0" bIns="0" rIns="0">
              <a:spAutoFit/>
            </a:bodyPr>
            <a:lstStyle/>
            <a:p>
              <a:pPr marL="517841" indent="-258921" lvl="1">
                <a:lnSpc>
                  <a:spcPts val="4077"/>
                </a:lnSpc>
                <a:buFont typeface="Arial"/>
                <a:buChar char="•"/>
              </a:pPr>
              <a:r>
                <a:rPr lang="en-US" sz="2398">
                  <a:solidFill>
                    <a:srgbClr val="FFFFFF"/>
                  </a:solidFill>
                  <a:latin typeface="HK Grotesk Medium"/>
                </a:rPr>
                <a:t>None so far</a:t>
              </a:r>
            </a:p>
          </p:txBody>
        </p:sp>
        <p:sp>
          <p:nvSpPr>
            <p:cNvPr name="TextBox 15" id="15"/>
            <p:cNvSpPr txBox="true"/>
            <p:nvPr/>
          </p:nvSpPr>
          <p:spPr>
            <a:xfrm rot="0">
              <a:off x="0" y="-9525"/>
              <a:ext cx="3118564" cy="606425"/>
            </a:xfrm>
            <a:prstGeom prst="rect">
              <a:avLst/>
            </a:prstGeom>
          </p:spPr>
          <p:txBody>
            <a:bodyPr anchor="t" rtlCol="false" tIns="0" lIns="0" bIns="0" rIns="0">
              <a:spAutoFit/>
            </a:bodyPr>
            <a:lstStyle/>
            <a:p>
              <a:pPr>
                <a:lnSpc>
                  <a:spcPts val="3599"/>
                </a:lnSpc>
                <a:spcBef>
                  <a:spcPct val="0"/>
                </a:spcBef>
              </a:pPr>
              <a:r>
                <a:rPr lang="en-US" sz="2999" u="sng">
                  <a:solidFill>
                    <a:srgbClr val="FFFFFF"/>
                  </a:solidFill>
                  <a:latin typeface="HK Grotesk Medium"/>
                </a:rPr>
                <a:t>Issues:</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665553" y="547977"/>
            <a:ext cx="16255630" cy="773430"/>
          </a:xfrm>
          <a:prstGeom prst="rect">
            <a:avLst/>
          </a:prstGeom>
        </p:spPr>
        <p:txBody>
          <a:bodyPr anchor="t" rtlCol="false" tIns="0" lIns="0" bIns="0" rIns="0">
            <a:spAutoFit/>
          </a:bodyPr>
          <a:lstStyle/>
          <a:p>
            <a:pPr>
              <a:lnSpc>
                <a:spcPts val="5940"/>
              </a:lnSpc>
            </a:pPr>
            <a:r>
              <a:rPr lang="en-US" sz="5400">
                <a:solidFill>
                  <a:srgbClr val="191824"/>
                </a:solidFill>
                <a:latin typeface="HK Grotesk Bold"/>
              </a:rPr>
              <a:t>REFERENCES</a:t>
            </a:r>
          </a:p>
        </p:txBody>
      </p:sp>
      <p:sp>
        <p:nvSpPr>
          <p:cNvPr name="TextBox 3" id="3"/>
          <p:cNvSpPr txBox="true"/>
          <p:nvPr/>
        </p:nvSpPr>
        <p:spPr>
          <a:xfrm rot="0">
            <a:off x="165045" y="725142"/>
            <a:ext cx="1273705" cy="371475"/>
          </a:xfrm>
          <a:prstGeom prst="rect">
            <a:avLst/>
          </a:prstGeom>
        </p:spPr>
        <p:txBody>
          <a:bodyPr anchor="t" rtlCol="false" tIns="0" lIns="0" bIns="0" rIns="0">
            <a:spAutoFit/>
          </a:bodyPr>
          <a:lstStyle/>
          <a:p>
            <a:pPr algn="ctr">
              <a:lnSpc>
                <a:spcPts val="2999"/>
              </a:lnSpc>
            </a:pPr>
            <a:r>
              <a:rPr lang="en-US" sz="2499">
                <a:solidFill>
                  <a:srgbClr val="191824"/>
                </a:solidFill>
                <a:latin typeface="HK Grotesk Medium"/>
              </a:rPr>
              <a:t>07</a:t>
            </a:r>
          </a:p>
        </p:txBody>
      </p:sp>
      <p:sp>
        <p:nvSpPr>
          <p:cNvPr name="TextBox 4" id="4"/>
          <p:cNvSpPr txBox="true"/>
          <p:nvPr/>
        </p:nvSpPr>
        <p:spPr>
          <a:xfrm rot="0">
            <a:off x="600013" y="2019032"/>
            <a:ext cx="16772689" cy="870585"/>
          </a:xfrm>
          <a:prstGeom prst="rect">
            <a:avLst/>
          </a:prstGeom>
        </p:spPr>
        <p:txBody>
          <a:bodyPr anchor="t" rtlCol="false" tIns="0" lIns="0" bIns="0" rIns="0">
            <a:spAutoFit/>
          </a:bodyPr>
          <a:lstStyle/>
          <a:p>
            <a:pPr algn="just">
              <a:lnSpc>
                <a:spcPts val="3510"/>
              </a:lnSpc>
            </a:pPr>
            <a:r>
              <a:rPr lang="en-US" sz="2700">
                <a:solidFill>
                  <a:srgbClr val="191824"/>
                </a:solidFill>
                <a:latin typeface="HK Grotesk Medium"/>
              </a:rPr>
              <a:t>[1] Bogdanova, R., Boulanger, P., &amp; Zheng, B. (2016). Depth Perception of Surgeons in Minimally Invasive Surgery. Surgical Innovation. https://doi.org/10.1177/1553350616639141</a:t>
            </a:r>
          </a:p>
        </p:txBody>
      </p:sp>
      <p:sp>
        <p:nvSpPr>
          <p:cNvPr name="TextBox 5" id="5"/>
          <p:cNvSpPr txBox="true"/>
          <p:nvPr/>
        </p:nvSpPr>
        <p:spPr>
          <a:xfrm rot="0">
            <a:off x="600013" y="3143444"/>
            <a:ext cx="16772689" cy="870585"/>
          </a:xfrm>
          <a:prstGeom prst="rect">
            <a:avLst/>
          </a:prstGeom>
        </p:spPr>
        <p:txBody>
          <a:bodyPr anchor="t" rtlCol="false" tIns="0" lIns="0" bIns="0" rIns="0">
            <a:spAutoFit/>
          </a:bodyPr>
          <a:lstStyle/>
          <a:p>
            <a:pPr algn="just">
              <a:lnSpc>
                <a:spcPts val="3510"/>
              </a:lnSpc>
            </a:pPr>
            <a:r>
              <a:rPr lang="en-US" sz="2700">
                <a:solidFill>
                  <a:srgbClr val="191824"/>
                </a:solidFill>
                <a:latin typeface="HK Grotesk Medium"/>
              </a:rPr>
              <a:t>[2] Ishii, Y., &amp; Yamashita, T. (2021). CutDepth:Edge-aware Data Augmentation in Depth Estimation. ArXiv. /abs/2107.07684</a:t>
            </a:r>
          </a:p>
        </p:txBody>
      </p:sp>
      <p:sp>
        <p:nvSpPr>
          <p:cNvPr name="TextBox 6" id="6"/>
          <p:cNvSpPr txBox="true"/>
          <p:nvPr/>
        </p:nvSpPr>
        <p:spPr>
          <a:xfrm rot="0">
            <a:off x="600013" y="4272915"/>
            <a:ext cx="16772689" cy="870585"/>
          </a:xfrm>
          <a:prstGeom prst="rect">
            <a:avLst/>
          </a:prstGeom>
        </p:spPr>
        <p:txBody>
          <a:bodyPr anchor="t" rtlCol="false" tIns="0" lIns="0" bIns="0" rIns="0">
            <a:spAutoFit/>
          </a:bodyPr>
          <a:lstStyle/>
          <a:p>
            <a:pPr algn="just">
              <a:lnSpc>
                <a:spcPts val="3510"/>
              </a:lnSpc>
            </a:pPr>
            <a:r>
              <a:rPr lang="en-US" sz="2700">
                <a:solidFill>
                  <a:srgbClr val="191824"/>
                </a:solidFill>
                <a:latin typeface="HK Grotesk Medium"/>
              </a:rPr>
              <a:t>[3] Alhashim, I., &amp; Wonka, P. (2018). High Quality Monocular Depth Estimation via Transfer Learning. ArXiv. /abs/1812.11941</a:t>
            </a:r>
          </a:p>
        </p:txBody>
      </p:sp>
      <p:sp>
        <p:nvSpPr>
          <p:cNvPr name="TextBox 7" id="7"/>
          <p:cNvSpPr txBox="true"/>
          <p:nvPr/>
        </p:nvSpPr>
        <p:spPr>
          <a:xfrm rot="0">
            <a:off x="600013" y="5509180"/>
            <a:ext cx="16772689" cy="870585"/>
          </a:xfrm>
          <a:prstGeom prst="rect">
            <a:avLst/>
          </a:prstGeom>
        </p:spPr>
        <p:txBody>
          <a:bodyPr anchor="t" rtlCol="false" tIns="0" lIns="0" bIns="0" rIns="0">
            <a:spAutoFit/>
          </a:bodyPr>
          <a:lstStyle/>
          <a:p>
            <a:pPr algn="just">
              <a:lnSpc>
                <a:spcPts val="3510"/>
              </a:lnSpc>
            </a:pPr>
            <a:r>
              <a:rPr lang="en-US" sz="2700">
                <a:solidFill>
                  <a:srgbClr val="191824"/>
                </a:solidFill>
                <a:latin typeface="HK Grotesk Medium"/>
              </a:rPr>
              <a:t>[4] Wu, C., Wang, J., Hall, M., Neumann, U., &amp; Su, S. (2021). Toward Practical Monocular Indoor Depth Estimation. ArXiv. /abs/2112.02306</a:t>
            </a:r>
          </a:p>
        </p:txBody>
      </p:sp>
      <p:sp>
        <p:nvSpPr>
          <p:cNvPr name="TextBox 8" id="8"/>
          <p:cNvSpPr txBox="true"/>
          <p:nvPr/>
        </p:nvSpPr>
        <p:spPr>
          <a:xfrm rot="0">
            <a:off x="600013" y="6636940"/>
            <a:ext cx="16772689" cy="870585"/>
          </a:xfrm>
          <a:prstGeom prst="rect">
            <a:avLst/>
          </a:prstGeom>
        </p:spPr>
        <p:txBody>
          <a:bodyPr anchor="t" rtlCol="false" tIns="0" lIns="0" bIns="0" rIns="0">
            <a:spAutoFit/>
          </a:bodyPr>
          <a:lstStyle/>
          <a:p>
            <a:pPr algn="just">
              <a:lnSpc>
                <a:spcPts val="3510"/>
              </a:lnSpc>
            </a:pPr>
            <a:r>
              <a:rPr lang="en-US" sz="2700">
                <a:solidFill>
                  <a:srgbClr val="191824"/>
                </a:solidFill>
                <a:latin typeface="HK Grotesk Medium"/>
                <a:hlinkClick r:id="rId2" tooltip="https://www.smartvrlab.nl/3dof-vs-6dof-in-vr/"/>
              </a:rPr>
              <a:t>[5] Unkown (2021). What is the difference between 3DoF vs 6DoF in VR? The comprehensive guide to Degrees of Freedom </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191824"/>
        </a:solidFill>
      </p:bgPr>
    </p:bg>
    <p:spTree>
      <p:nvGrpSpPr>
        <p:cNvPr id="1" name=""/>
        <p:cNvGrpSpPr/>
        <p:nvPr/>
      </p:nvGrpSpPr>
      <p:grpSpPr>
        <a:xfrm>
          <a:off x="0" y="0"/>
          <a:ext cx="0" cy="0"/>
          <a:chOff x="0" y="0"/>
          <a:chExt cx="0" cy="0"/>
        </a:xfrm>
      </p:grpSpPr>
      <p:sp>
        <p:nvSpPr>
          <p:cNvPr name="TextBox 2" id="2"/>
          <p:cNvSpPr txBox="true"/>
          <p:nvPr/>
        </p:nvSpPr>
        <p:spPr>
          <a:xfrm rot="0">
            <a:off x="1957042" y="4679950"/>
            <a:ext cx="14373916" cy="993775"/>
          </a:xfrm>
          <a:prstGeom prst="rect">
            <a:avLst/>
          </a:prstGeom>
        </p:spPr>
        <p:txBody>
          <a:bodyPr anchor="t" rtlCol="false" tIns="0" lIns="0" bIns="0" rIns="0">
            <a:spAutoFit/>
          </a:bodyPr>
          <a:lstStyle/>
          <a:p>
            <a:pPr algn="ctr">
              <a:lnSpc>
                <a:spcPts val="7699"/>
              </a:lnSpc>
            </a:pPr>
            <a:r>
              <a:rPr lang="en-US" sz="6999">
                <a:solidFill>
                  <a:srgbClr val="FFFFFF"/>
                </a:solidFill>
                <a:latin typeface="HK Grotesk Light"/>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DAFkhPXNIRY</dc:identifier>
  <dcterms:modified xsi:type="dcterms:W3CDTF">2011-08-01T06:04:30Z</dcterms:modified>
  <cp:revision>1</cp:revision>
  <dc:title>Monocular Depth Estimation</dc:title>
</cp:coreProperties>
</file>